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6" r:id="rId20"/>
    <p:sldId id="274" r:id="rId21"/>
    <p:sldId id="275" r:id="rId2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0" d="100"/>
          <a:sy n="60" d="100"/>
        </p:scale>
        <p:origin x="7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0438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72bf2270009e0855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a7c75849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抛体运动与竖直面结合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8ba22df7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抛体运动与斜面结合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e74f3ccf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抛体运动与曲面结合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7_1#d31a798ba?htil=7&amp;vop=1&amp;pid=8ba22df7a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54406" y="1594297"/>
            <a:ext cx="1009989" cy="898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7_2#d31a798ba?htil=7&amp;vop=1&amp;pid=8ba22df7a&amp;color=0,0,0&amp;vtp=1&amp;bt=1&amp;bbb=1&amp;hb=1&amp;hs=1"/>
              <p:cNvSpPr/>
              <p:nvPr/>
            </p:nvSpPr>
            <p:spPr>
              <a:xfrm>
                <a:off x="832104" y="1512000"/>
                <a:ext cx="9244584" cy="1049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如图所示，一物体（可视为质点）从倾角为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的斜面顶端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，以垂直于斜面方向的初速度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射出，最终落回到斜面.现将初速度增大为原来的两倍，物体仍落回斜面.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若不计空气阻力，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则对以上运动判断正确的是(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17_2#d31a798ba?htil=7&amp;vop=1&amp;pid=8ba22df7a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9244584" cy="1049655"/>
              </a:xfrm>
              <a:prstGeom prst="rect">
                <a:avLst/>
              </a:prstGeom>
              <a:blipFill>
                <a:blip r:embed="rId4"/>
                <a:stretch>
                  <a:fillRect l="-1583" t="-2326" r="-1847" b="-139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18_1#d31a798ba.bracket?vop=1&amp;pid=8ba22df7a&amp;color=0,0,0&amp;vpa=6&amp;vtp=1"/>
          <p:cNvSpPr/>
          <p:nvPr/>
        </p:nvSpPr>
        <p:spPr>
          <a:xfrm>
            <a:off x="3758660" y="2234185"/>
            <a:ext cx="331788" cy="3157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5" name="QC_4_BD.17_3#d31a798ba.choices?vop=1&amp;pid=8ba22df7a&amp;color=0,0,0&amp;vtp=1&amp;bbb=1&amp;hs=1"/>
          <p:cNvSpPr/>
          <p:nvPr/>
        </p:nvSpPr>
        <p:spPr>
          <a:xfrm>
            <a:off x="832104" y="2596262"/>
            <a:ext cx="10533888" cy="681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2900"/>
              </a:lnSpc>
              <a:tabLst>
                <a:tab pos="5374894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物体在空中运动的时间是原来的四倍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物体的位移是原来的两倍</a:t>
            </a:r>
            <a:endParaRPr lang="en-US" altLang="zh-CN" sz="1800" dirty="0"/>
          </a:p>
          <a:p>
            <a:pPr latinLnBrk="1">
              <a:lnSpc>
                <a:spcPts val="2700"/>
              </a:lnSpc>
              <a:tabLst>
                <a:tab pos="5374894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物体整个运动过程的加速度是原来的两倍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物体两次落到斜面的速度方向相同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9_1#d31a798ba?vop=1&amp;pid=8ba22df7a&amp;color=0,0,0&amp;vtp=1&amp;bbb=1&amp;hb=1"/>
              <p:cNvSpPr/>
              <p:nvPr/>
            </p:nvSpPr>
            <p:spPr>
              <a:xfrm>
                <a:off x="832104" y="3323970"/>
                <a:ext cx="10533888" cy="2611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【解析】将物体在空中的运动分解为垂直斜面的分运动和沿斜面的分运动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，则物体在空中运动的时间为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，可知将初速度增大为原来的两倍，物体在空中运动的时间是原来的两倍，故A错误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；从抛出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到落回斜面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，物体的位移为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，将初速度增大为原来的两倍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，由于物体在空中运动的时间是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原来的两倍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，则物体的位移是原来的四倍，故B错误；物体抛出后到落回斜面的过程中，只受重力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，加速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度不变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，故C错误；设物体落到斜面的速度方向与斜面的夹角为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，将初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速度增大为原来的两倍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，物体在空中运动的时间是原来的两倍，则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保持不变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，即物体两次落到斜面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的速度方向相同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19_1#d31a798ba?vop=1&amp;pid=8ba22df7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23970"/>
                <a:ext cx="10533888" cy="2611755"/>
              </a:xfrm>
              <a:prstGeom prst="rect">
                <a:avLst/>
              </a:prstGeom>
              <a:blipFill>
                <a:blip r:embed="rId5"/>
                <a:stretch>
                  <a:fillRect l="-1389" t="-932" r="-926" b="-53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0_1#f7806ccab?vop=1&amp;pid=8ba22df7a&amp;color=0,0,0&amp;vtp=1&amp;bt=1&amp;bbb=1&amp;hb=1"/>
              <p:cNvSpPr/>
              <p:nvPr/>
            </p:nvSpPr>
            <p:spPr>
              <a:xfrm>
                <a:off x="832104" y="1512000"/>
                <a:ext cx="10533888" cy="204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跑酷是以日常生活的环境为运动场所的极限运动.如图所示，质量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的跑酷运动员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，在水平高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台上水平向右跑到高台边缘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的速度从上边缘的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点水平向右跳出，运动时间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后落在一倾角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的斜面上的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点，速度方向与斜面垂直.此时运动员迅速转身并调整姿势，以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点水平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向左蹬出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，刚好落到斜面的底端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点为平台的下边缘点，假设该运动员可视为质点，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不计空气阻力，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20_1#f7806ccab?vop=1&amp;pid=8ba22df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042859"/>
              </a:xfrm>
              <a:prstGeom prst="rect">
                <a:avLst/>
              </a:prstGeom>
              <a:blipFill>
                <a:blip r:embed="rId3"/>
                <a:stretch>
                  <a:fillRect l="-1389" r="-752" b="-71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20_2#f7806ccab?vop=1&amp;pid=8ba22df7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1496" y="3682113"/>
            <a:ext cx="1975104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1_1#6928ae55e?vop=1&amp;pid=f7806ccab&amp;color=0,0,0&amp;vtp=1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（1）求运动员从高台边缘跳出的水平速度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21_1#6928ae55e?vop=1&amp;pid=f7806cca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2_1#6928ae55e?vop=1&amp;pid=f7806ccab&amp;color=0,0,0&amp;vtp=1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22_1#6928ae55e?vop=1&amp;pid=f7806cca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4"/>
                <a:stretch>
                  <a:fillRect l="-810" b="-298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3_1#6928ae55e?vop=1&amp;pid=f7806ccab&amp;color=0,0,0&amp;vtp=1&amp;bbb=1"/>
              <p:cNvSpPr/>
              <p:nvPr/>
            </p:nvSpPr>
            <p:spPr>
              <a:xfrm>
                <a:off x="832104" y="2278635"/>
                <a:ext cx="10533888" cy="1662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【解析】设运动员到达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点时的竖直分速度为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几何关系可得运动员到达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点的速度方向与水平方向夹角为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由平抛运动规律有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（大招攻略7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斜面平抛运动——三种与斜面有关的抛体模型）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S.23_1#6928ae55e?vop=1&amp;pid=f7806cca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1662430"/>
              </a:xfrm>
              <a:prstGeom prst="rect">
                <a:avLst/>
              </a:prstGeom>
              <a:blipFill>
                <a:blip r:embed="rId5"/>
                <a:stretch>
                  <a:fillRect l="-1389" b="-80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5_AS.23_1#6928ae55e?vop=1&amp;pid=f7806ccab&amp;color=0,0,0&amp;vtp=1&amp;bbb=1&amp;uw=1">
            <a:extLst>
              <a:ext uri="{FF2B5EF4-FFF2-40B4-BE49-F238E27FC236}">
                <a16:creationId xmlns:a16="http://schemas.microsoft.com/office/drawing/2014/main" id="{BBF512F3-76A5-5127-0181-26E3A308979F}"/>
              </a:ext>
            </a:extLst>
          </p:cNvPr>
          <p:cNvSpPr/>
          <p:nvPr/>
        </p:nvSpPr>
        <p:spPr>
          <a:xfrm>
            <a:off x="832104" y="3138837"/>
            <a:ext cx="1828864" cy="4766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5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6" name="QO_5_AS.23_1#6928ae55e?vop=1&amp;pid=f7806ccab&amp;color=0,0,0&amp;vtp=1&amp;bbb=1&amp;uw=1">
            <a:extLst>
              <a:ext uri="{FF2B5EF4-FFF2-40B4-BE49-F238E27FC236}">
                <a16:creationId xmlns:a16="http://schemas.microsoft.com/office/drawing/2014/main" id="{C312D64A-238A-7D0E-A3A7-DC73BA0B57A3}"/>
              </a:ext>
            </a:extLst>
          </p:cNvPr>
          <p:cNvSpPr/>
          <p:nvPr/>
        </p:nvSpPr>
        <p:spPr>
          <a:xfrm>
            <a:off x="2660904" y="3138837"/>
            <a:ext cx="1384808" cy="4766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5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4_1#615ac4fb8?vop=1&amp;pid=f7806ccab&amp;color=0,0,0&amp;vtp=1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（2）求运动员从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点运动到底端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点的时间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及水平高台的高度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24_1#615ac4fb8?vop=1&amp;pid=f7806cca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5_1#615ac4fb8?vop=1&amp;pid=f7806ccab&amp;color=0,0,0&amp;vtp=1&amp;bbb=1"/>
              <p:cNvSpPr/>
              <p:nvPr/>
            </p:nvSpPr>
            <p:spPr>
              <a:xfrm>
                <a:off x="832104" y="1920495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25_1#615ac4fb8?vop=1&amp;pid=f7806cca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810" b="-43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6_1#615ac4fb8?vop=1&amp;pid=f7806ccab&amp;color=0,0,0&amp;vtp=1&amp;bbb=1&amp;hb=1"/>
              <p:cNvSpPr/>
              <p:nvPr/>
            </p:nvSpPr>
            <p:spPr>
              <a:xfrm>
                <a:off x="832104" y="2281112"/>
                <a:ext cx="10533888" cy="2703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两点的竖直高度差为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运动员以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点做平抛运动到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点的水平位移大小为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，竖直位移为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几何关系得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则水平高台的高度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26_1#615ac4fb8?vop=1&amp;pid=f7806cca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1112"/>
                <a:ext cx="10533888" cy="2703830"/>
              </a:xfrm>
              <a:prstGeom prst="rect">
                <a:avLst/>
              </a:prstGeom>
              <a:blipFill>
                <a:blip r:embed="rId5"/>
                <a:stretch>
                  <a:fillRect l="-1389" b="-51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7_1#b8a849e21?vop=1&amp;pid=f7806ccab&amp;color=0,0,0&amp;vtp=1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（3）若运动员迅速转身以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点水平向左蹬出，要使运动员落在地面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上，求速度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27_1#b8a849e21?vop=1&amp;pid=f7806cca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r="-926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8_1#b8a849e21?vop=1&amp;pid=f7806ccab&amp;color=0,0,0&amp;vtp=1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28_1#b8a849e21?vop=1&amp;pid=f7806cca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4"/>
                <a:stretch>
                  <a:fillRect l="-810" b="-298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9_1#b8a849e21?vop=1&amp;pid=f7806ccab&amp;color=0,0,0&amp;vtp=1&amp;bbb=1"/>
              <p:cNvSpPr/>
              <p:nvPr/>
            </p:nvSpPr>
            <p:spPr>
              <a:xfrm>
                <a:off x="832104" y="2278635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【解析】运动员从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的水平位移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=4.8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动员从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最大，则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S.29_1#b8a849e21?vop=1&amp;pid=f7806cca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1192530"/>
              </a:xfrm>
              <a:prstGeom prst="rect">
                <a:avLst/>
              </a:prstGeom>
              <a:blipFill>
                <a:blip r:embed="rId5"/>
                <a:stretch>
                  <a:fillRect l="-138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0_1#59c2cd0d5?vop=1&amp;pid=e74f3ccfd&amp;color=0,0,0&amp;vtp=1&amp;bt=1&amp;bbb=1&amp;hb=1"/>
              <p:cNvSpPr/>
              <p:nvPr/>
            </p:nvSpPr>
            <p:spPr>
              <a:xfrm>
                <a:off x="832104" y="1508761"/>
                <a:ext cx="10533888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两个小球均从一个倾角为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的斜面顶端以不同的初速度向右水平抛出，斜面与一个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圆弧对接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，斜面高度与圆弧半径相等，斜面的底端在圆心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的正下方.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30_1#59c2cd0d5?vop=1&amp;pid=e74f3ccf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1"/>
                <a:ext cx="10533888" cy="935355"/>
              </a:xfrm>
              <a:prstGeom prst="rect">
                <a:avLst/>
              </a:prstGeom>
              <a:blipFill>
                <a:blip r:embed="rId3"/>
                <a:stretch>
                  <a:fillRect l="-1389" r="-174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1_1#59c2cd0d5.bracket?vop=1&amp;pid=e74f3ccfd&amp;color=0,0,0&amp;vpa=7&amp;vtp=1"/>
          <p:cNvSpPr/>
          <p:nvPr/>
        </p:nvSpPr>
        <p:spPr>
          <a:xfrm>
            <a:off x="9917399" y="2079626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pic>
        <p:nvPicPr>
          <p:cNvPr id="4" name="QC_4_BD.30_2#59c2cd0d5?htil=8&amp;vop=1&amp;pid=e74f3ccfd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48381" y="2580640"/>
            <a:ext cx="2029968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30_3#59c2cd0d5.choices?htil=8&amp;vop=1&amp;pid=e74f3ccfd&amp;color=0,0,0&amp;vtp=1&amp;bbb=1"/>
              <p:cNvSpPr/>
              <p:nvPr/>
            </p:nvSpPr>
            <p:spPr>
              <a:xfrm>
                <a:off x="832104" y="2453640"/>
                <a:ext cx="8366760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两个小球分别落到斜面和圆弧面等高位置，在空中运动时间不相同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两个小球分别落到斜面和圆弧面等高位置，速度变化量相同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两个小球分别落到斜面上不同位置时，速度方向不相同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若小球落到圆弧面上时，其速度方向可能与该处圆的切线垂直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30_3#59c2cd0d5.choices?htil=8&amp;vop=1&amp;pid=e74f3ccf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53640"/>
                <a:ext cx="8366760" cy="1608455"/>
              </a:xfrm>
              <a:prstGeom prst="rect">
                <a:avLst/>
              </a:prstGeom>
              <a:blipFill>
                <a:blip r:embed="rId5"/>
                <a:stretch>
                  <a:fillRect l="-1749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2_1#59c2cd0d5?vop=1&amp;pid=e74f3ccfd&amp;color=0,0,0&amp;vtp=1&amp;bt=1&amp;bbb=1&amp;hb=1"/>
              <p:cNvSpPr/>
              <p:nvPr/>
            </p:nvSpPr>
            <p:spPr>
              <a:xfrm>
                <a:off x="832104" y="1512000"/>
                <a:ext cx="10533888" cy="3338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【解析】平抛运动的时间由下落的高度决定，若两小球分别落到斜面和圆弧面等高位置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，则两小球做平抛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运动的时间相同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，故A错误；若两小球分别落到斜面和圆弧面等高位置，则做平抛运动的时间相同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球在空中的加速度相同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，速度变化量为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，由此可知，两小球速度变化量相同，故B正确；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个小球分别落到斜面上不同位置时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，根据平抛运动规律可知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，斜面的倾角为位移偏转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角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，设速度偏转角为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𝑔𝑡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，由于两小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球落在斜面上位移偏转角相等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，即速度偏转角也相等，所以速度方向相同，故C错误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；小球落在圆弧面上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，其速度方向若与该处圆的切线垂直，则速度的反向延长线一定过圆心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，又因为平抛运动中速度的反向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延长线过水平位移的中点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，则水平位移为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，竖直位移为0，与实际运动情况不符，故D错误.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32_1#59c2cd0d5?vop=1&amp;pid=e74f3ccf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338830"/>
              </a:xfrm>
              <a:prstGeom prst="rect">
                <a:avLst/>
              </a:prstGeom>
              <a:blipFill>
                <a:blip r:embed="rId3"/>
                <a:stretch>
                  <a:fillRect l="-1389" r="-1331" b="-41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3_1#3decc629d?vop=1&amp;pid=e74f3ccfd&amp;color=0,0,0&amp;vtp=1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）如图所示，内壁光滑的四分之一圆弧轨道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竖直固定放置，轨道半径为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，圆心为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分别是竖直半径和水平半径.现让光滑水平面上的小球获得一个水平向右的速度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（未知量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点离开后运动到圆弧上的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点，重力加速度为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，小球可视为质点，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33_1#3decc629d?vop=1&amp;pid=e74f3ccf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926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4_1#3decc629d.bracket?vop=1&amp;pid=e74f3ccfd&amp;color=0,0,0&amp;vpa=8&amp;vtp=1&amp;bbb=1"/>
          <p:cNvSpPr/>
          <p:nvPr/>
        </p:nvSpPr>
        <p:spPr>
          <a:xfrm>
            <a:off x="10183400" y="23368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BD</a:t>
            </a:r>
            <a:endParaRPr lang="en-US" altLang="zh-CN" dirty="0"/>
          </a:p>
        </p:txBody>
      </p:sp>
      <p:pic>
        <p:nvPicPr>
          <p:cNvPr id="4" name="QC_4_BD.33_2#3decc629d?htil=9&amp;vop=1&amp;pid=e74f3ccfd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39326" y="2834832"/>
            <a:ext cx="2157984" cy="127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33_3#3decc629d.choices?htil=9&amp;vop=1&amp;pid=e74f3ccfd&amp;color=0,0,0&amp;vtp=1&amp;bbb=1&amp;hb=1"/>
              <p:cNvSpPr/>
              <p:nvPr/>
            </p:nvSpPr>
            <p:spPr>
              <a:xfrm>
                <a:off x="832104" y="2707832"/>
                <a:ext cx="8247888" cy="2794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点时速度与水平方向的夹角为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若小球从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运动时间为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𝑔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sup>
                            </m:sSubSup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改变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的大小，小球落到圆弧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上的速度最大值为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改变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的大小，小球落到圆弧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上速度的最小值为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BD.33_3#3decc629d.choices?htil=9&amp;vop=1&amp;pid=e74f3ccf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8247888" cy="2794000"/>
              </a:xfrm>
              <a:prstGeom prst="rect">
                <a:avLst/>
              </a:prstGeom>
              <a:blipFill>
                <a:blip r:embed="rId5"/>
                <a:stretch>
                  <a:fillRect l="-1774" b="-15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AS.35_1#3decc629d?htil=10&amp;vop=1&amp;pid=e74f3ccfd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22103" y="1594296"/>
            <a:ext cx="1293222" cy="76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AS.35_2#3decc629d?htil=10&amp;vop=1&amp;pid=e74f3ccfd&amp;color=0,0,0&amp;vtp=1&amp;bt=1&amp;bbb=1&amp;hb=1&amp;hs=1"/>
              <p:cNvSpPr/>
              <p:nvPr/>
            </p:nvSpPr>
            <p:spPr>
              <a:xfrm>
                <a:off x="832104" y="1512000"/>
                <a:ext cx="824788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𝐵𝐴𝐷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，则平抛运动位移的偏转角为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，当速度的偏转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时，根据平抛运动的推论，可得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，综合可得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A错误；小球从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，由平抛运动的规律可得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由几何关系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AS.35_2#3decc629d?htil=10&amp;vop=1&amp;pid=e74f3ccfd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247888" cy="1257300"/>
              </a:xfrm>
              <a:prstGeom prst="rect">
                <a:avLst/>
              </a:prstGeom>
              <a:blipFill>
                <a:blip r:embed="rId4"/>
                <a:stretch>
                  <a:fillRect l="-1774" r="-2291" b="-67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AS.35_2#3decc629d?htil=10&amp;vop=1&amp;pid=e74f3ccfd&amp;color=0,0,0&amp;vtp=1&amp;bt=1&amp;bbb=1&amp;hb=1&amp;hs=1">
                <a:extLst>
                  <a:ext uri="{FF2B5EF4-FFF2-40B4-BE49-F238E27FC236}">
                    <a16:creationId xmlns:a16="http://schemas.microsoft.com/office/drawing/2014/main" id="{B49A546F-A01A-0634-E63F-864F6BA1DE18}"/>
                  </a:ext>
                </a:extLst>
              </p:cNvPr>
              <p:cNvSpPr/>
              <p:nvPr/>
            </p:nvSpPr>
            <p:spPr>
              <a:xfrm>
                <a:off x="832104" y="2769300"/>
                <a:ext cx="10536017" cy="2616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（大招攻略8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曲面平抛运动——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曲面约束下的平抛运动）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，综合</a:t>
                </a:r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𝑔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sup>
                            </m:sSubSup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说明：从圆心平抛到圆弧上，不管落到哪个位置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，水平位移和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竖直位移都满足几何关系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为圆弧半径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正确；若让小球从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点以不同初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水平向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右抛出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，由平抛运动的规律可得小球刚到达某点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时的速度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𝑔𝑡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，结合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，综合可得</a:t>
                </a:r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4" name="QC_4_AS.35_2#3decc629d?htil=10&amp;vop=1&amp;pid=e74f3ccfd&amp;color=0,0,0&amp;vtp=1&amp;bt=1&amp;bbb=1&amp;hb=1&amp;hs=1">
                <a:extLst>
                  <a:ext uri="{FF2B5EF4-FFF2-40B4-BE49-F238E27FC236}">
                    <a16:creationId xmlns:a16="http://schemas.microsoft.com/office/drawing/2014/main" id="{B49A546F-A01A-0634-E63F-864F6BA1DE1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69300"/>
                <a:ext cx="10536017" cy="2616200"/>
              </a:xfrm>
              <a:prstGeom prst="rect">
                <a:avLst/>
              </a:prstGeom>
              <a:blipFill>
                <a:blip r:embed="rId5"/>
                <a:stretch>
                  <a:fillRect l="-1389" r="-1157" b="-11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S.35_2#3decc629d?htil=10&amp;vop=1&amp;pid=e74f3ccfd&amp;color=0,0,0&amp;vtp=1&amp;bt=1&amp;bbb=1&amp;hb=1&amp;hs=1&amp;uw=1">
            <a:extLst>
              <a:ext uri="{FF2B5EF4-FFF2-40B4-BE49-F238E27FC236}">
                <a16:creationId xmlns:a16="http://schemas.microsoft.com/office/drawing/2014/main" id="{054B377B-6162-D74E-87E3-9E6D116E7F25}"/>
              </a:ext>
            </a:extLst>
          </p:cNvPr>
          <p:cNvSpPr/>
          <p:nvPr/>
        </p:nvSpPr>
        <p:spPr>
          <a:xfrm>
            <a:off x="7873238" y="2349977"/>
            <a:ext cx="64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6" name="QC_4_AS.35_2#3decc629d?htil=10&amp;vop=1&amp;pid=e74f3ccfd&amp;color=0,0,0&amp;vtp=1&amp;bt=1&amp;bbb=1&amp;hb=1&amp;hs=1&amp;uw=1">
            <a:extLst>
              <a:ext uri="{FF2B5EF4-FFF2-40B4-BE49-F238E27FC236}">
                <a16:creationId xmlns:a16="http://schemas.microsoft.com/office/drawing/2014/main" id="{1A0A84D1-5733-44DC-81EC-99638B28D36D}"/>
              </a:ext>
            </a:extLst>
          </p:cNvPr>
          <p:cNvSpPr/>
          <p:nvPr/>
        </p:nvSpPr>
        <p:spPr>
          <a:xfrm>
            <a:off x="1289304" y="2765902"/>
            <a:ext cx="1317689" cy="4385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1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7" name="QC_4_AS.35_2#3decc629d?htil=10&amp;vop=1&amp;pid=e74f3ccfd&amp;color=0,0,0&amp;vtp=1&amp;bt=1&amp;bbb=1&amp;hb=1&amp;hs=1&amp;uw=1">
            <a:extLst>
              <a:ext uri="{FF2B5EF4-FFF2-40B4-BE49-F238E27FC236}">
                <a16:creationId xmlns:a16="http://schemas.microsoft.com/office/drawing/2014/main" id="{4943DF5E-2B4F-4A70-5AFB-CB54D362EBEB}"/>
              </a:ext>
            </a:extLst>
          </p:cNvPr>
          <p:cNvSpPr/>
          <p:nvPr/>
        </p:nvSpPr>
        <p:spPr>
          <a:xfrm>
            <a:off x="8607679" y="2765902"/>
            <a:ext cx="525464" cy="4385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1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8" name="QC_4_AS.35_2#3decc629d?htil=10&amp;vop=1&amp;pid=e74f3ccfd&amp;color=0,0,0&amp;vtp=1&amp;bt=1&amp;bbb=1&amp;hb=1&amp;hs=1&amp;uw=1">
            <a:extLst>
              <a:ext uri="{FF2B5EF4-FFF2-40B4-BE49-F238E27FC236}">
                <a16:creationId xmlns:a16="http://schemas.microsoft.com/office/drawing/2014/main" id="{1246E81D-3D2B-5CC4-5815-1E88A8D2FA51}"/>
              </a:ext>
            </a:extLst>
          </p:cNvPr>
          <p:cNvSpPr/>
          <p:nvPr/>
        </p:nvSpPr>
        <p:spPr>
          <a:xfrm>
            <a:off x="832104" y="3200877"/>
            <a:ext cx="457200" cy="7243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71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9" name="QC_4_AS.35_2#3decc629d?htil=10&amp;vop=1&amp;pid=e74f3ccfd&amp;color=0,0,0&amp;vtp=1&amp;bt=1&amp;bbb=1&amp;hb=1&amp;hs=1&amp;uw=1">
            <a:extLst>
              <a:ext uri="{FF2B5EF4-FFF2-40B4-BE49-F238E27FC236}">
                <a16:creationId xmlns:a16="http://schemas.microsoft.com/office/drawing/2014/main" id="{56C8833B-798C-9EF3-0A90-01FBE013E4FA}"/>
              </a:ext>
            </a:extLst>
          </p:cNvPr>
          <p:cNvSpPr/>
          <p:nvPr/>
        </p:nvSpPr>
        <p:spPr>
          <a:xfrm>
            <a:off x="1289304" y="3200877"/>
            <a:ext cx="1442466" cy="7243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71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10" name="QC_4_AS.35_2#3decc629d?htil=10&amp;vop=1&amp;pid=e74f3ccfd&amp;color=0,0,0&amp;vtp=1&amp;bt=1&amp;bbb=1&amp;hb=1&amp;hs=1&amp;uw=1">
            <a:extLst>
              <a:ext uri="{FF2B5EF4-FFF2-40B4-BE49-F238E27FC236}">
                <a16:creationId xmlns:a16="http://schemas.microsoft.com/office/drawing/2014/main" id="{60D10E79-E3B3-8A39-BDCD-A132285F8A05}"/>
              </a:ext>
            </a:extLst>
          </p:cNvPr>
          <p:cNvSpPr/>
          <p:nvPr/>
        </p:nvSpPr>
        <p:spPr>
          <a:xfrm>
            <a:off x="1289304" y="2765902"/>
            <a:ext cx="64" cy="4385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1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5_2#3decc629d?htil=10&amp;vop=1&amp;pid=e74f3ccfd&amp;color=0,0,0&amp;vtp=1&amp;bt=1&amp;bbb=1&amp;hb=1&amp;hs=1">
                <a:extLst>
                  <a:ext uri="{FF2B5EF4-FFF2-40B4-BE49-F238E27FC236}">
                    <a16:creationId xmlns:a16="http://schemas.microsoft.com/office/drawing/2014/main" id="{E414E7DB-CE1D-E0D2-BBAF-AD849FC1C083}"/>
                  </a:ext>
                </a:extLst>
              </p:cNvPr>
              <p:cNvSpPr/>
              <p:nvPr/>
            </p:nvSpPr>
            <p:spPr>
              <a:xfrm>
                <a:off x="827992" y="1512000"/>
                <a:ext cx="10536017" cy="1524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7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𝑔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，由数学知识可得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𝑔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bSup>
                              </m:num>
                              <m:den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rad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𝑔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rad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，故C错误，D正确.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35_2#3decc629d?htil=10&amp;vop=1&amp;pid=e74f3ccfd&amp;color=0,0,0&amp;vtp=1&amp;bt=1&amp;bbb=1&amp;hb=1&amp;hs=1">
                <a:extLst>
                  <a:ext uri="{FF2B5EF4-FFF2-40B4-BE49-F238E27FC236}">
                    <a16:creationId xmlns:a16="http://schemas.microsoft.com/office/drawing/2014/main" id="{E414E7DB-CE1D-E0D2-BBAF-AD849FC1C0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1512000"/>
                <a:ext cx="10536017" cy="1524000"/>
              </a:xfrm>
              <a:prstGeom prst="rect">
                <a:avLst/>
              </a:prstGeom>
              <a:blipFill>
                <a:blip r:embed="rId2"/>
                <a:stretch>
                  <a:fillRect l="-1389" b="-28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5843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b02590a25.fixed?pid=07fc0eae8&amp;color=255,240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第五章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抛体运动</a:t>
            </a:r>
            <a:endParaRPr lang="en-US" altLang="zh-CN" sz="4400" dirty="0"/>
          </a:p>
        </p:txBody>
      </p:sp>
      <p:sp>
        <p:nvSpPr>
          <p:cNvPr id="3" name="C_2_BD#b02590a25.fixed?pid=07fc0eae8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专题上分2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抛体运动的综合应用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36_1#053e7616e?htil=11&amp;vop=1&amp;pid=e74f3ccfd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71715" y="1594296"/>
            <a:ext cx="1280160" cy="141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36_2#053e7616e?htil=11&amp;vop=1&amp;pid=e74f3ccfd&amp;color=0,0,0&amp;vtp=1&amp;bt=1&amp;bbb=1&amp;hb=1&amp;hs=1"/>
              <p:cNvSpPr/>
              <p:nvPr/>
            </p:nvSpPr>
            <p:spPr>
              <a:xfrm>
                <a:off x="832104" y="1512000"/>
                <a:ext cx="911656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如图所示，水平放置的圆柱体正上方有一点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，将一个小球从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点以速度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沿垂直于圆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柱体轴线方向水平抛出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，其飞行一段时间后，恰由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点沿切线飞过，测得圆心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的连线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的夹角为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，已知重力加速度为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，求：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BD.36_2#053e7616e?htil=11&amp;vop=1&amp;pid=e74f3ccfd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9116568" cy="1189355"/>
              </a:xfrm>
              <a:prstGeom prst="rect">
                <a:avLst/>
              </a:prstGeom>
              <a:blipFill>
                <a:blip r:embed="rId4"/>
                <a:stretch>
                  <a:fillRect l="-1605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37_1#ae6fef56f?htil=11&amp;vop=1&amp;pid=053e7616e&amp;color=0,0,0&amp;vtp=1&amp;bbb=1&amp;hs=1"/>
              <p:cNvSpPr/>
              <p:nvPr/>
            </p:nvSpPr>
            <p:spPr>
              <a:xfrm>
                <a:off x="832104" y="2749805"/>
                <a:ext cx="911656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（1）小球从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37_1#ae6fef56f?htil=11&amp;vop=1&amp;pid=053e7616e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9805"/>
                <a:ext cx="9116568" cy="363855"/>
              </a:xfrm>
              <a:prstGeom prst="rect">
                <a:avLst/>
              </a:prstGeom>
              <a:blipFill>
                <a:blip r:embed="rId5"/>
                <a:stretch>
                  <a:fillRect l="-1605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8_1#ae6fef56f?vop=1&amp;pid=053e7616e&amp;color=0,0,0&amp;vtp=1&amp;bbb=1&amp;hs=1"/>
              <p:cNvSpPr/>
              <p:nvPr/>
            </p:nvSpPr>
            <p:spPr>
              <a:xfrm>
                <a:off x="832104" y="3123122"/>
                <a:ext cx="10533888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5_AN.38_1#ae6fef56f?vop=1&amp;pid=053e7616e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23122"/>
                <a:ext cx="10533888" cy="482600"/>
              </a:xfrm>
              <a:prstGeom prst="rect">
                <a:avLst/>
              </a:prstGeom>
              <a:blipFill>
                <a:blip r:embed="rId6"/>
                <a:stretch>
                  <a:fillRect l="-405" b="-139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O_5_AS.39_1#ae6fef56f?htil=12&amp;vop=1&amp;pid=053e7616e&amp;color=0,0,0&amp;tib=255,255,25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75520" y="3732722"/>
            <a:ext cx="1472184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AS.39_2#ae6fef56f?htil=12&amp;vop=1&amp;pid=053e7616e&amp;color=0,0,0&amp;vtp=1&amp;bbb=1&amp;hb=1"/>
              <p:cNvSpPr/>
              <p:nvPr/>
            </p:nvSpPr>
            <p:spPr>
              <a:xfrm>
                <a:off x="832104" y="3605722"/>
                <a:ext cx="8946388" cy="1397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【解析】设小球在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点时的速度为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，竖直方向的速度为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，如图所示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，根据几何关系可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得小球在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点速度与水平方向间的夹角为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，小球做平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抛运动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，竖直方向为自由落体运动，有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𝑔𝑡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，解得小球从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的时间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b="0" i="0" kern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O_5_AS.39_2#ae6fef56f?htil=12&amp;vop=1&amp;pid=053e7616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05722"/>
                <a:ext cx="8946388" cy="1397000"/>
              </a:xfrm>
              <a:prstGeom prst="rect">
                <a:avLst/>
              </a:prstGeom>
              <a:blipFill>
                <a:blip r:embed="rId8"/>
                <a:stretch>
                  <a:fillRect l="-1636" r="-1636" b="-43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0_1#d3db825c0?vop=1&amp;pid=053e7616e&amp;color=0,0,0&amp;vtp=1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（2）小球的初始位置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点到圆柱体最高点的高度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40_1#d3db825c0?vop=1&amp;pid=053e7616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1_1#d3db825c0?vop=1&amp;pid=053e7616e&amp;color=0,0,0&amp;vtp=1&amp;bbb=1"/>
              <p:cNvSpPr/>
              <p:nvPr/>
            </p:nvSpPr>
            <p:spPr>
              <a:xfrm>
                <a:off x="832104" y="1878522"/>
                <a:ext cx="10533888" cy="520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41_1#d3db825c0?vop=1&amp;pid=053e7616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8522"/>
                <a:ext cx="10533888" cy="520700"/>
              </a:xfrm>
              <a:prstGeom prst="rect">
                <a:avLst/>
              </a:prstGeom>
              <a:blipFill>
                <a:blip r:embed="rId4"/>
                <a:stretch>
                  <a:fillRect l="-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42_1#d3db825c0?vop=1&amp;pid=053e7616e&amp;color=0,0,0&amp;vtp=1&amp;bbb=1&amp;hb=1"/>
              <p:cNvSpPr/>
              <p:nvPr/>
            </p:nvSpPr>
            <p:spPr>
              <a:xfrm>
                <a:off x="832104" y="2399222"/>
                <a:ext cx="10533888" cy="1562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【解析】小球做平抛运动，在水平方向做匀速直线运动，有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，由几何关系可得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，竖直方向位移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，小球的初始位置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点到圆柱体最高点的高度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，联立可得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42_1#d3db825c0?vop=1&amp;pid=053e7616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99222"/>
                <a:ext cx="10533888" cy="1562100"/>
              </a:xfrm>
              <a:prstGeom prst="rect">
                <a:avLst/>
              </a:prstGeom>
              <a:blipFill>
                <a:blip r:embed="rId5"/>
                <a:stretch>
                  <a:fillRect l="-1389" b="-3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_1#e8966cb76?htil=1&amp;vop=1&amp;pid=a7c758494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48672" y="1594296"/>
            <a:ext cx="1399032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_2#e8966cb76?htil=1&amp;vop=1&amp;pid=a7c758494&amp;color=0,0,0&amp;vtp=1&amp;bt=1&amp;bbb=1&amp;hb=1&amp;hs=1"/>
              <p:cNvSpPr/>
              <p:nvPr/>
            </p:nvSpPr>
            <p:spPr>
              <a:xfrm>
                <a:off x="832104" y="1512000"/>
                <a:ext cx="900684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如图所示，用一只飞镖在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点对准前方的一块竖直挡板水平抛出，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在同一水平线上，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当飞镖的水平初速度大小分别为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时，打在挡板上的位置分别为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=1:4:9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，不计空气阻力，则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1_2#e8966cb76?htil=1&amp;vop=1&amp;pid=a7c758494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9006840" cy="1189355"/>
              </a:xfrm>
              <a:prstGeom prst="rect">
                <a:avLst/>
              </a:prstGeom>
              <a:blipFill>
                <a:blip r:embed="rId4"/>
                <a:stretch>
                  <a:fillRect l="-1625" r="-4198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2_1#e8966cb76.bracket?vop=1&amp;pid=a7c758494&amp;color=0,0,0&amp;vpa=1&amp;vtp=1"/>
          <p:cNvSpPr/>
          <p:nvPr/>
        </p:nvSpPr>
        <p:spPr>
          <a:xfrm>
            <a:off x="6609429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3#e8966cb76.choices?htil=1&amp;vop=1&amp;pid=a7c758494&amp;color=0,0,0&amp;vtp=1&amp;bbb=1&amp;hs=1"/>
              <p:cNvSpPr/>
              <p:nvPr/>
            </p:nvSpPr>
            <p:spPr>
              <a:xfrm>
                <a:off x="832104" y="2749805"/>
                <a:ext cx="9006840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318385" algn="l"/>
                    <a:tab pos="4611370" algn="l"/>
                    <a:tab pos="690435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3:2:1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5:3:1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6:3:2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9:4:1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_3#e8966cb76.choices?htil=1&amp;vop=1&amp;pid=a7c758494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9805"/>
                <a:ext cx="9006840" cy="356235"/>
              </a:xfrm>
              <a:prstGeom prst="rect">
                <a:avLst/>
              </a:prstGeom>
              <a:blipFill>
                <a:blip r:embed="rId5"/>
                <a:stretch>
                  <a:fillRect l="-1625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3_1#e8966cb76?htil=1&amp;vop=1&amp;pid=a7c758494&amp;color=0,0,0&amp;vtp=1&amp;bbb=1&amp;hb=1&amp;hs=1"/>
              <p:cNvSpPr/>
              <p:nvPr/>
            </p:nvSpPr>
            <p:spPr>
              <a:xfrm>
                <a:off x="832104" y="3110422"/>
                <a:ext cx="9006840" cy="622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【解析】飞镖做平抛运动，竖直方向有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，则三次飞镖在空中的时间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3_1#e8966cb76?htil=1&amp;vop=1&amp;pid=a7c758494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0422"/>
                <a:ext cx="9006840" cy="622300"/>
              </a:xfrm>
              <a:prstGeom prst="rect">
                <a:avLst/>
              </a:prstGeom>
              <a:blipFill>
                <a:blip r:embed="rId6"/>
                <a:stretch>
                  <a:fillRect l="-1625" r="-1760" b="-19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EX.4_1#e8966cb76?vop=1&amp;pid=a7c758494&amp;color=0,0,0&amp;vtp=1&amp;bbb=1&amp;hb=1"/>
              <p:cNvSpPr/>
              <p:nvPr/>
            </p:nvSpPr>
            <p:spPr>
              <a:xfrm>
                <a:off x="832104" y="4604386"/>
                <a:ext cx="10533888" cy="863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方法总结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从同一高度水平抛出的物体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在遇到同一竖直面时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由于初速度不同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导致落点位置不同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但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是它们的水平位移相同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运动时间为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EX.4_1#e8966cb76?vop=1&amp;pid=a7c75849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04386"/>
                <a:ext cx="10533888" cy="863600"/>
              </a:xfrm>
              <a:prstGeom prst="rect">
                <a:avLst/>
              </a:prstGeom>
              <a:blipFill>
                <a:blip r:embed="rId7"/>
                <a:stretch>
                  <a:fillRect l="-1389" r="-289" b="-56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AS.3_1#e8966cb76?htil=1&amp;vop=1&amp;pid=a7c758494&amp;color=0,0,0&amp;vtp=1&amp;bbb=1&amp;hb=1&amp;hs=1">
                <a:extLst>
                  <a:ext uri="{FF2B5EF4-FFF2-40B4-BE49-F238E27FC236}">
                    <a16:creationId xmlns:a16="http://schemas.microsoft.com/office/drawing/2014/main" id="{ECC1B449-52F1-008C-DA7B-BF30E4FB4C2E}"/>
                  </a:ext>
                </a:extLst>
              </p:cNvPr>
              <p:cNvSpPr/>
              <p:nvPr/>
            </p:nvSpPr>
            <p:spPr>
              <a:xfrm>
                <a:off x="827992" y="3732722"/>
                <a:ext cx="10536017" cy="862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之比为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=1:2:3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由于水平位移相等，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=2:1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=3:1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=6:3:2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8" name="QC_4_AS.3_1#e8966cb76?htil=1&amp;vop=1&amp;pid=a7c758494&amp;color=0,0,0&amp;vtp=1&amp;bbb=1&amp;hb=1&amp;hs=1">
                <a:extLst>
                  <a:ext uri="{FF2B5EF4-FFF2-40B4-BE49-F238E27FC236}">
                    <a16:creationId xmlns:a16="http://schemas.microsoft.com/office/drawing/2014/main" id="{ECC1B449-52F1-008C-DA7B-BF30E4FB4C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3732722"/>
                <a:ext cx="10536017" cy="862330"/>
              </a:xfrm>
              <a:prstGeom prst="rect">
                <a:avLst/>
              </a:prstGeom>
              <a:blipFill>
                <a:blip r:embed="rId8"/>
                <a:stretch>
                  <a:fillRect l="-1389" b="-161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  <p:bldP spid="8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1668394d8?vop=1&amp;pid=a7c758494&amp;color=0,0,0&amp;vtp=1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飞镖扎气球是一种民间娱乐游戏项目，其示意图如图甲所示，靶面竖直固定，靶面图如图乙所示，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为镖靶中心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水平、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竖直.若每次都在空中同一位置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点水平射出飞镖，且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三点在同一竖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直平面内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，忽略空气阻力.关于分别射中靶面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三点的飞镖，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下列说法错误的是(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5_1#1668394d8?vop=1&amp;pid=a7c75849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389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6_1#1668394d8.bracket?vop=1&amp;pid=a7c758494&amp;color=0,0,0&amp;vpa=2&amp;vtp=1"/>
          <p:cNvSpPr/>
          <p:nvPr/>
        </p:nvSpPr>
        <p:spPr>
          <a:xfrm>
            <a:off x="9539129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pic>
        <p:nvPicPr>
          <p:cNvPr id="4" name="QC_4_BD.5_3#1668394d8?iti=1&amp;htil=1&amp;vop=1&amp;pid=a7c758494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32888" y="2862264"/>
            <a:ext cx="1847088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5_4#1668394d8?iti=2&amp;htil=1&amp;vop=1&amp;pid=a7c758494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11312" y="2834832"/>
            <a:ext cx="1033272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5_5#1668394d8?iti=1&amp;htil=1&amp;vop=1&amp;pid=a7c758494&amp;color=0,0,0&amp;vtp=1"/>
          <p:cNvSpPr/>
          <p:nvPr/>
        </p:nvSpPr>
        <p:spPr>
          <a:xfrm>
            <a:off x="3315938" y="4077400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7" name="QC_4_BD.5_6#1668394d8?iti=2&amp;htil=1&amp;vop=1&amp;pid=a7c758494&amp;color=0,0,0&amp;vtp=1"/>
          <p:cNvSpPr/>
          <p:nvPr/>
        </p:nvSpPr>
        <p:spPr>
          <a:xfrm>
            <a:off x="8587454" y="4077400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BD.5_7#1668394d8.choices?vop=1&amp;pid=a7c758494&amp;color=0,0,0&amp;vtp=1&amp;bbb=1"/>
              <p:cNvSpPr/>
              <p:nvPr/>
            </p:nvSpPr>
            <p:spPr>
              <a:xfrm>
                <a:off x="832104" y="4447732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射中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点的飞镖射出时的速度最小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射中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点的飞镖射出时的速度最大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射中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点的飞镖空中飞行时间最长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射中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两点的飞镖空中飞行时间相等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4_BD.5_7#1668394d8.choices?vop=1&amp;pid=a7c75849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47732"/>
                <a:ext cx="10533888" cy="770255"/>
              </a:xfrm>
              <a:prstGeom prst="rect">
                <a:avLst/>
              </a:prstGeom>
              <a:blipFill>
                <a:blip r:embed="rId6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7_1#1668394d8?vop=1&amp;pid=a7c758494&amp;color=0,0,0&amp;vtp=1&amp;bt=1&amp;bbb=1&amp;hb=1"/>
              <p:cNvSpPr/>
              <p:nvPr/>
            </p:nvSpPr>
            <p:spPr>
              <a:xfrm>
                <a:off x="832104" y="1508760"/>
                <a:ext cx="10533888" cy="204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【解析】飞镖做平抛运动，由平抛运动的特点知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，解得飞镖飞行时间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，飞镖初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，射中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两点的飞镖空中飞行时间相等，射中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点的飞镖空中飞行时间最长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，即射中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点的飞镖射出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时的速度最小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，射中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点的飞镖射出时的速度最大，故A错误，B、C、D正确.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7_1#1668394d8?vop=1&amp;pid=a7c75849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043430"/>
              </a:xfrm>
              <a:prstGeom prst="rect">
                <a:avLst/>
              </a:prstGeom>
              <a:blipFill>
                <a:blip r:embed="rId3"/>
                <a:stretch>
                  <a:fillRect l="-1389" r="-926" b="-68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8_1#613bc922e?vop=1&amp;pid=8ba22df7a&amp;color=0,0,0&amp;vtp=1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的水平速度抛出的物体，飞行一段时间后垂直撞在倾角为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的斜面上，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不计空气阻力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以下结论正确的是(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8_1#613bc922e?vop=1&amp;pid=8ba22df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2604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9_1#613bc922e.bracket?vop=1&amp;pid=8ba22df7a&amp;color=0,0,0&amp;vpa=3&amp;vtp=1"/>
          <p:cNvSpPr/>
          <p:nvPr/>
        </p:nvSpPr>
        <p:spPr>
          <a:xfrm>
            <a:off x="5865273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4_BD.8_2#613bc922e?htil=3&amp;vop=1&amp;pid=8ba22df7a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93225" y="2276033"/>
            <a:ext cx="1331595" cy="79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8_3#613bc922e.choices?htil=3&amp;vop=1&amp;pid=8ba22df7a&amp;color=0,0,0&amp;vtp=1&amp;bbb=1&amp;hs=1"/>
              <p:cNvSpPr/>
              <p:nvPr/>
            </p:nvSpPr>
            <p:spPr>
              <a:xfrm>
                <a:off x="832104" y="2283017"/>
                <a:ext cx="8851392" cy="8039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453364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物体飞行的时间是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物体飞行的时间是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4533646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物体撞击斜面时的速度大小为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物体下降的距离是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8_3#613bc922e.choices?htil=3&amp;vop=1&amp;pid=8ba22df7a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017"/>
                <a:ext cx="8851392" cy="803910"/>
              </a:xfrm>
              <a:prstGeom prst="rect">
                <a:avLst/>
              </a:prstGeom>
              <a:blipFill>
                <a:blip r:embed="rId5"/>
                <a:stretch>
                  <a:fillRect l="-1653" b="-183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0_1#613bc922e?vop=1&amp;pid=8ba22df7a&amp;color=0,0,0&amp;vtp=1&amp;bbb=1&amp;hb=1&amp;hs=1"/>
              <p:cNvSpPr/>
              <p:nvPr/>
            </p:nvSpPr>
            <p:spPr>
              <a:xfrm>
                <a:off x="832104" y="3086927"/>
                <a:ext cx="10533888" cy="16335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【解析】物体垂直撞在斜面上，根据速度分解有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，故A、B错误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；结合上述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分析可知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，物体撞击斜面时的速度大小为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，故C正确；物体做平抛运动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，竖直方向的分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运动为自由落体运动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，结合上述分析解得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10_1#613bc922e?vop=1&amp;pid=8ba22df7a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86927"/>
                <a:ext cx="10533888" cy="1633538"/>
              </a:xfrm>
              <a:prstGeom prst="rect">
                <a:avLst/>
              </a:prstGeom>
              <a:blipFill>
                <a:blip r:embed="rId6"/>
                <a:stretch>
                  <a:fillRect l="-1389" r="-694" b="-52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1_1#44d6d8b0b?vop=1&amp;pid=8ba22df7a&amp;color=0,0,0&amp;vtp=1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）湖边一倾角为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的大坝横截面如图所示，水面与大坝的交点为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.一小球从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处以速度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沿水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平方向抛出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，取重力加速度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，不考虑空气阻力的影响和小球的反弹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.下列说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1_1#44d6d8b0b?vop=1&amp;pid=8ba22df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042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2_1#44d6d8b0b.bracket?vop=1&amp;pid=8ba22df7a&amp;color=0,0,0&amp;vpa=4&amp;vtp=1&amp;bbb=1"/>
          <p:cNvSpPr/>
          <p:nvPr/>
        </p:nvSpPr>
        <p:spPr>
          <a:xfrm>
            <a:off x="2183860" y="23368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</a:t>
            </a:r>
            <a:endParaRPr lang="en-US" altLang="zh-CN" dirty="0"/>
          </a:p>
        </p:txBody>
      </p:sp>
      <p:pic>
        <p:nvPicPr>
          <p:cNvPr id="4" name="QC_4_BD.11_2#44d6d8b0b?htil=4&amp;vop=1&amp;pid=8ba22df7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00216" y="2834832"/>
            <a:ext cx="1627632" cy="95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1_3#44d6d8b0b.choices?htil=4&amp;vop=1&amp;pid=8ba22df7a&amp;color=0,0,0&amp;vtp=1&amp;bbb=1"/>
              <p:cNvSpPr/>
              <p:nvPr/>
            </p:nvSpPr>
            <p:spPr>
              <a:xfrm>
                <a:off x="832104" y="2707832"/>
                <a:ext cx="8778240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，则小球恰好击中斜面上的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，则小球恰好击中斜面上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的中点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若小球能落入水中，则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越大，落水时速度方向与水平面的夹角越小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若小球能落入水中，则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越大，落水时速度方向与水平面的夹角越大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1_3#44d6d8b0b.choices?htil=4&amp;vop=1&amp;pid=8ba22df7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8778240" cy="1608455"/>
              </a:xfrm>
              <a:prstGeom prst="rect">
                <a:avLst/>
              </a:prstGeom>
              <a:blipFill>
                <a:blip r:embed="rId5"/>
                <a:stretch>
                  <a:fillRect l="-1667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3_1#44d6d8b0b?vop=1&amp;pid=8ba22df7a&amp;color=0,0,0&amp;vtp=1&amp;bt=1&amp;bbb=1&amp;hb=1"/>
              <p:cNvSpPr/>
              <p:nvPr/>
            </p:nvSpPr>
            <p:spPr>
              <a:xfrm>
                <a:off x="832104" y="1508760"/>
                <a:ext cx="10533888" cy="2360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，假设小球落在斜面上，有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，沿斜面下落距离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，假设成立，可知小球恰好击中斜面上的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点，故A正确；若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，则时间变为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，即小球没有恰好击中斜面上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的中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，故B错误；若小球能落入水中，则竖直位移相同，竖直速度相同，根据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越大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，落水时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速度方向与水平面的夹角越小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，故C正确，D错误.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3_1#44d6d8b0b?vop=1&amp;pid=8ba22df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360930"/>
              </a:xfrm>
              <a:prstGeom prst="rect">
                <a:avLst/>
              </a:prstGeom>
              <a:blipFill>
                <a:blip r:embed="rId3"/>
                <a:stretch>
                  <a:fillRect l="-1389" r="-1389" b="-5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4_1#bb98604c9?htil=5&amp;vop=1&amp;pid=8ba22df7a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20072" y="1594296"/>
            <a:ext cx="1627632" cy="162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4_2#bb98604c9?htil=5&amp;vop=1&amp;pid=8ba22df7a&amp;color=0,0,0&amp;vtp=1&amp;bt=1&amp;bbb=1&amp;hb=1&amp;hs=1"/>
              <p:cNvSpPr/>
              <p:nvPr/>
            </p:nvSpPr>
            <p:spPr>
              <a:xfrm>
                <a:off x="832104" y="1512000"/>
                <a:ext cx="8778240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某游乐场有一项游乐项目，参与者从离地面高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的发射平台把小球水平抛出，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球垂直砸在表面为弹性材料的斜面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，若小球能等速率反弹并沿原路回到发射平台即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为游戏成功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.如图所示，抛出点正下方是斜面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的最低点，忽略空气阻力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，小球可视为质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，已知斜面与水平面夹角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.要想游戏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成功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小球的抛出速度应为(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14_2#bb98604c9?htil=5&amp;vop=1&amp;pid=8ba22df7a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778240" cy="2027555"/>
              </a:xfrm>
              <a:prstGeom prst="rect">
                <a:avLst/>
              </a:prstGeom>
              <a:blipFill>
                <a:blip r:embed="rId4"/>
                <a:stretch>
                  <a:fillRect l="-1667" r="-2708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15_1#bb98604c9.bracket?vop=1&amp;pid=8ba22df7a&amp;color=0,0,0&amp;vpa=5&amp;vtp=1"/>
          <p:cNvSpPr/>
          <p:nvPr/>
        </p:nvSpPr>
        <p:spPr>
          <a:xfrm>
            <a:off x="3758660" y="31750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4_3#bb98604c9.choices?vop=1&amp;pid=8ba22df7a&amp;color=0,0,0&amp;vtp=1&amp;bbb=1&amp;hs=1"/>
              <p:cNvSpPr/>
              <p:nvPr/>
            </p:nvSpPr>
            <p:spPr>
              <a:xfrm>
                <a:off x="832104" y="3575305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89047" algn="l"/>
                    <a:tab pos="5374894" algn="l"/>
                    <a:tab pos="81385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4_3#bb98604c9.choices?vop=1&amp;pid=8ba22df7a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75305"/>
                <a:ext cx="10533888" cy="356235"/>
              </a:xfrm>
              <a:prstGeom prst="rect">
                <a:avLst/>
              </a:prstGeom>
              <a:blipFill>
                <a:blip r:embed="rId5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4_AS.16_1#bb98604c9?htil=6&amp;vop=1&amp;pid=8ba22df7a&amp;color=0,0,0&amp;tib=255,255,255&amp;vtp=1&amp;hs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93224" y="4062922"/>
            <a:ext cx="1554480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16_2#bb98604c9?htil=6&amp;vop=1&amp;pid=8ba22df7a&amp;color=0,0,0&amp;vtp=1&amp;bbb=1&amp;hb=1"/>
              <p:cNvSpPr/>
              <p:nvPr/>
            </p:nvSpPr>
            <p:spPr>
              <a:xfrm>
                <a:off x="832104" y="3935922"/>
                <a:ext cx="8851392" cy="1701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【解析】由题意可知，若游戏成功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，则小球垂直射到斜面上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，如图所示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𝑔𝑡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（注意：分解速度，利用斜面倾角关系找到速度关系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，斜面倾角并非速度偏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转角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，又因为小球从离地面高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处抛出，根据几何关系可知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其中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AS.16_2#bb98604c9?htil=6&amp;vop=1&amp;pid=8ba22df7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35922"/>
                <a:ext cx="8851392" cy="1701800"/>
              </a:xfrm>
              <a:prstGeom prst="rect">
                <a:avLst/>
              </a:prstGeom>
              <a:blipFill>
                <a:blip r:embed="rId7"/>
                <a:stretch>
                  <a:fillRect l="-1653" r="-3375" b="-46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C_4_AS.16_2#bb98604c9?htil=6&amp;vop=1&amp;pid=8ba22df7a&amp;color=0,0,0&amp;vtp=1&amp;bbb=1&amp;hb=1&amp;uw=1">
            <a:extLst>
              <a:ext uri="{FF2B5EF4-FFF2-40B4-BE49-F238E27FC236}">
                <a16:creationId xmlns:a16="http://schemas.microsoft.com/office/drawing/2014/main" id="{DB4366CD-4AD5-2F89-A65E-42194A4C4AA3}"/>
              </a:ext>
            </a:extLst>
          </p:cNvPr>
          <p:cNvSpPr/>
          <p:nvPr/>
        </p:nvSpPr>
        <p:spPr>
          <a:xfrm>
            <a:off x="4946904" y="3935700"/>
            <a:ext cx="3657664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9" name="QC_4_AS.16_2#bb98604c9?htil=6&amp;vop=1&amp;pid=8ba22df7a&amp;color=0,0,0&amp;vtp=1&amp;bbb=1&amp;hb=1&amp;uw=1">
            <a:extLst>
              <a:ext uri="{FF2B5EF4-FFF2-40B4-BE49-F238E27FC236}">
                <a16:creationId xmlns:a16="http://schemas.microsoft.com/office/drawing/2014/main" id="{3E29D8BA-5518-D518-00BF-FEA43A1DEBAA}"/>
              </a:ext>
            </a:extLst>
          </p:cNvPr>
          <p:cNvSpPr/>
          <p:nvPr/>
        </p:nvSpPr>
        <p:spPr>
          <a:xfrm>
            <a:off x="832104" y="4353212"/>
            <a:ext cx="1190308" cy="4481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2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8" grpId="0" build="p" animBg="1"/>
      <p:bldP spid="9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1671</Words>
  <Application>Microsoft Office PowerPoint</Application>
  <PresentationFormat>宽屏</PresentationFormat>
  <Paragraphs>170</Paragraphs>
  <Slides>21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9" baseType="lpstr">
      <vt:lpstr>Arial (正文)</vt:lpstr>
      <vt:lpstr>DengXian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2025-10-29T06:40:33Z</dcterms:created>
  <dcterms:modified xsi:type="dcterms:W3CDTF">2025-10-29T06:42:59Z</dcterms:modified>
  <cp:category/>
  <cp:contentStatus/>
</cp:coreProperties>
</file>